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8" r:id="rId9"/>
    <p:sldId id="269" r:id="rId10"/>
    <p:sldId id="270" r:id="rId11"/>
    <p:sldId id="271" r:id="rId12"/>
    <p:sldId id="272" r:id="rId13"/>
    <p:sldId id="262" r:id="rId14"/>
    <p:sldId id="264" r:id="rId15"/>
    <p:sldId id="265" r:id="rId16"/>
    <p:sldId id="266" r:id="rId17"/>
    <p:sldId id="273" r:id="rId18"/>
  </p:sldIdLst>
  <p:sldSz cx="9144000" cy="6858000" type="screen4x3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D6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6" autoAdjust="0"/>
    <p:restoredTop sz="94660"/>
  </p:normalViewPr>
  <p:slideViewPr>
    <p:cSldViewPr snapToGrid="0" snapToObjects="1">
      <p:cViewPr>
        <p:scale>
          <a:sx n="95" d="100"/>
          <a:sy n="95" d="100"/>
        </p:scale>
        <p:origin x="-45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3EB318B5-B254-284C-AF80-1DE794799EFD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B1BDE65-D0C4-FD41-BAFC-EF248BE2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231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511" units="cm"/>
        </inkml:traceFormat>
        <inkml:channelProperties>
          <inkml:channelProperty channel="X" name="resolution" value="1482.93799" units="1/cm"/>
          <inkml:channelProperty channel="Y" name="resolution" value="2347.20605" units="1/cm"/>
          <inkml:channelProperty channel="F" name="resolution" value="1.41944" units="1/cm"/>
        </inkml:channelProperties>
      </inkml:inkSource>
      <inkml:timestamp xml:id="ts0" timeString="2015-07-20T15:55:07.1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Group>
    <inkml:annotationXML>
      <emma:emma xmlns:emma="http://www.w3.org/2003/04/emma" version="1.0">
        <emma:interpretation id="{771EBAB0-FF14-4030-8E8C-72BA76F046B9}" emma:medium="tactile" emma:mode="ink">
          <msink:context xmlns:msink="http://schemas.microsoft.com/ink/2010/main" type="writingRegion" rotatedBoundingBox="17512,9271 24217,9439 24014,17524 17309,17356"/>
        </emma:interpretation>
      </emma:emma>
    </inkml:annotationXML>
    <inkml:traceGroup>
      <inkml:annotationXML>
        <emma:emma xmlns:emma="http://www.w3.org/2003/04/emma" version="1.0">
          <emma:interpretation id="{1836FB0E-E4AA-47C0-B3E3-9BB7E3FD3C92}" emma:medium="tactile" emma:mode="ink">
            <msink:context xmlns:msink="http://schemas.microsoft.com/ink/2010/main" type="paragraph" rotatedBoundingBox="19030,16030 23307,16228 23244,17569 18968,1737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3274184-8776-4137-A996-C4D4BCA41512}" emma:medium="tactile" emma:mode="ink">
              <msink:context xmlns:msink="http://schemas.microsoft.com/ink/2010/main" type="line" rotatedBoundingBox="19030,16030 23307,16228 23244,17569 18968,17371"/>
            </emma:interpretation>
          </emma:emma>
        </inkml:annotationXML>
        <inkml:traceGroup>
          <inkml:annotationXML>
            <emma:emma xmlns:emma="http://www.w3.org/2003/04/emma" version="1.0">
              <emma:interpretation id="{721FB5E9-9C1D-4F99-9C6A-373B0C2B8E04}" emma:medium="tactile" emma:mode="ink">
                <msink:context xmlns:msink="http://schemas.microsoft.com/ink/2010/main" type="inkWord" rotatedBoundingBox="19030,16030 21128,16127 21066,17468 18968,17371"/>
              </emma:interpretation>
              <emma:one-of disjunction-type="recognition" id="oneOf0">
                <emma:interpretation id="interp0" emma:lang="en-US" emma:confidence="0">
                  <emma:literal>imagine</emma:literal>
                </emma:interpretation>
                <emma:interpretation id="interp1" emma:lang="en-US" emma:confidence="0">
                  <emma:literal>insignia</emma:literal>
                </emma:interpretation>
                <emma:interpretation id="interp2" emma:lang="en-US" emma:confidence="0">
                  <emma:literal>imagined</emma:literal>
                </emma:interpretation>
                <emma:interpretation id="interp3" emma:lang="en-US" emma:confidence="0">
                  <emma:literal>"magna</emma:literal>
                </emma:interpretation>
                <emma:interpretation id="interp4" emma:lang="en-US" emma:confidence="0">
                  <emma:literal>'magna</emma:literal>
                </emma:interpretation>
              </emma:one-of>
            </emma:emma>
          </inkml:annotationXML>
          <inkml:trace contextRef="#ctx0" brushRef="#br0">19879 16330 290,'0'4'19,"0"6"-7,0-2-6,-2-5-6,-5 2-5,3-2-7,0-1-11,-2 1-22,6-3-43,0 0-15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511" units="cm"/>
        </inkml:traceFormat>
        <inkml:channelProperties>
          <inkml:channelProperty channel="X" name="resolution" value="1482.93799" units="1/cm"/>
          <inkml:channelProperty channel="Y" name="resolution" value="2347.20605" units="1/cm"/>
          <inkml:channelProperty channel="F" name="resolution" value="1.41944" units="1/cm"/>
        </inkml:channelProperties>
      </inkml:inkSource>
      <inkml:timestamp xml:id="ts0" timeString="2015-07-20T15:58:22.8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15610 6170 141,'9'-13'1,"0"3"-2,1 2 1,-2-2-1,0 5 1,-2 1-5,-2 1-1,-2-1-5,2 3-5,-4 1-6,0-2-8,0-2-6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CD9-0694-7545-B073-375DB5AAE502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6745-0979-8A41-A094-BB8904956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0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CD9-0694-7545-B073-375DB5AAE502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6745-0979-8A41-A094-BB8904956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23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CD9-0694-7545-B073-375DB5AAE502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6745-0979-8A41-A094-BB8904956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9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CD9-0694-7545-B073-375DB5AAE502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6745-0979-8A41-A094-BB8904956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35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CD9-0694-7545-B073-375DB5AAE502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6745-0979-8A41-A094-BB8904956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CD9-0694-7545-B073-375DB5AAE502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6745-0979-8A41-A094-BB8904956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62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CD9-0694-7545-B073-375DB5AAE502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6745-0979-8A41-A094-BB8904956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2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CD9-0694-7545-B073-375DB5AAE502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6745-0979-8A41-A094-BB8904956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21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CD9-0694-7545-B073-375DB5AAE502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6745-0979-8A41-A094-BB8904956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7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CD9-0694-7545-B073-375DB5AAE502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6745-0979-8A41-A094-BB8904956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9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CD9-0694-7545-B073-375DB5AAE502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6745-0979-8A41-A094-BB8904956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53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A6CD9-0694-7545-B073-375DB5AAE502}" type="datetimeFigureOut">
              <a:rPr lang="en-US" smtClean="0"/>
              <a:t>8/11/2015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B6745-0979-8A41-A094-BB8904956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9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853" y="660400"/>
            <a:ext cx="8304372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a database?</a:t>
            </a:r>
            <a:br>
              <a:rPr lang="en-US" dirty="0" smtClean="0"/>
            </a:br>
            <a:r>
              <a:rPr lang="en-US" sz="3600" dirty="0" smtClean="0"/>
              <a:t>(a supplement, not a substitute for Chapter 1…)</a:t>
            </a:r>
            <a:br>
              <a:rPr lang="en-US" sz="3600" dirty="0" smtClean="0"/>
            </a:br>
            <a:r>
              <a:rPr lang="en-US" sz="3600" dirty="0" smtClean="0"/>
              <a:t>some slides copied/modified from text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09567"/>
            <a:ext cx="7086600" cy="4090685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Collection of Data?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Data vs. information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Example:  first and last names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Data have to be </a:t>
            </a:r>
            <a:r>
              <a:rPr lang="en-US" i="1" dirty="0" smtClean="0">
                <a:solidFill>
                  <a:schemeClr val="tx1"/>
                </a:solidFill>
              </a:rPr>
              <a:t>related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i="1" dirty="0" smtClean="0">
                <a:solidFill>
                  <a:schemeClr val="tx1"/>
                </a:solidFill>
              </a:rPr>
              <a:t>organize</a:t>
            </a:r>
            <a:r>
              <a:rPr lang="en-US" dirty="0" smtClean="0">
                <a:solidFill>
                  <a:schemeClr val="tx1"/>
                </a:solidFill>
              </a:rPr>
              <a:t>d to model those relationships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sym typeface="Wingdings"/>
              </a:rPr>
              <a:t> “An organized collection of related data”.  Even if the text says otherwise.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40397" y="246955"/>
            <a:ext cx="1021191" cy="646331"/>
          </a:xfrm>
          <a:prstGeom prst="rect">
            <a:avLst/>
          </a:prstGeom>
          <a:solidFill>
            <a:srgbClr val="ECD6BE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Intro DB</a:t>
            </a:r>
          </a:p>
          <a:p>
            <a:r>
              <a:rPr lang="en-US" dirty="0" smtClean="0"/>
              <a:t>Week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34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cs typeface="Arial" charset="0"/>
              </a:rPr>
              <a:t>Advantages of Using the DBMS Approach (cont'd.)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Enforcing </a:t>
            </a:r>
            <a:r>
              <a:rPr lang="en-US" b="1" dirty="0">
                <a:latin typeface="Arial" charset="0"/>
                <a:cs typeface="Arial" charset="0"/>
              </a:rPr>
              <a:t>integrity constraints</a:t>
            </a:r>
          </a:p>
          <a:p>
            <a:pPr lvl="1">
              <a:buFont typeface="Wingdings" charset="0"/>
              <a:buChar char="§"/>
            </a:pPr>
            <a:r>
              <a:rPr lang="en-US" b="1" dirty="0">
                <a:latin typeface="Arial" charset="0"/>
                <a:cs typeface="Arial" charset="0"/>
              </a:rPr>
              <a:t>Referential integrity</a:t>
            </a:r>
            <a:r>
              <a:rPr lang="en-US" dirty="0">
                <a:latin typeface="Arial" charset="0"/>
                <a:cs typeface="Arial" charset="0"/>
              </a:rPr>
              <a:t> constraint </a:t>
            </a:r>
          </a:p>
          <a:p>
            <a:pPr lvl="2">
              <a:buFont typeface="Arial" charset="0"/>
              <a:buChar char="•"/>
            </a:pPr>
            <a:r>
              <a:rPr lang="en-US" dirty="0">
                <a:latin typeface="Arial" charset="0"/>
                <a:cs typeface="Arial" charset="0"/>
              </a:rPr>
              <a:t>Every section record must be related to a course record</a:t>
            </a:r>
          </a:p>
          <a:p>
            <a:pPr lvl="1">
              <a:buFont typeface="Wingdings" charset="0"/>
              <a:buChar char="§"/>
            </a:pPr>
            <a:r>
              <a:rPr lang="en-US" b="1" dirty="0">
                <a:latin typeface="Arial" charset="0"/>
                <a:cs typeface="Arial" charset="0"/>
              </a:rPr>
              <a:t>Key</a:t>
            </a:r>
            <a:r>
              <a:rPr lang="en-US" dirty="0">
                <a:latin typeface="Arial" charset="0"/>
                <a:cs typeface="Arial" charset="0"/>
              </a:rPr>
              <a:t> or </a:t>
            </a:r>
            <a:r>
              <a:rPr lang="en-US" b="1" dirty="0">
                <a:latin typeface="Arial" charset="0"/>
                <a:cs typeface="Arial" charset="0"/>
              </a:rPr>
              <a:t>uniqueness</a:t>
            </a:r>
            <a:r>
              <a:rPr lang="en-US" dirty="0">
                <a:latin typeface="Arial" charset="0"/>
                <a:cs typeface="Arial" charset="0"/>
              </a:rPr>
              <a:t> constraint</a:t>
            </a:r>
          </a:p>
          <a:p>
            <a:pPr lvl="2">
              <a:buFont typeface="Arial" charset="0"/>
              <a:buChar char="•"/>
            </a:pPr>
            <a:r>
              <a:rPr lang="en-US" dirty="0">
                <a:latin typeface="Arial" charset="0"/>
                <a:cs typeface="Arial" charset="0"/>
              </a:rPr>
              <a:t>Every course record must have a unique value for </a:t>
            </a:r>
            <a:r>
              <a:rPr lang="en-US" dirty="0" err="1">
                <a:latin typeface="Arial" charset="0"/>
                <a:cs typeface="Arial" charset="0"/>
              </a:rPr>
              <a:t>Course_number</a:t>
            </a:r>
            <a:endParaRPr lang="en-US" dirty="0">
              <a:latin typeface="Arial" charset="0"/>
              <a:cs typeface="Arial" charset="0"/>
            </a:endParaRPr>
          </a:p>
          <a:p>
            <a:pPr lvl="1">
              <a:buFont typeface="Wingdings" charset="0"/>
              <a:buChar char="§"/>
            </a:pPr>
            <a:r>
              <a:rPr lang="en-US" b="1" dirty="0">
                <a:latin typeface="Arial" charset="0"/>
                <a:cs typeface="Arial" charset="0"/>
              </a:rPr>
              <a:t>Business </a:t>
            </a:r>
            <a:r>
              <a:rPr lang="en-US" b="1" dirty="0" smtClean="0">
                <a:latin typeface="Arial" charset="0"/>
                <a:cs typeface="Arial" charset="0"/>
              </a:rPr>
              <a:t>rules </a:t>
            </a:r>
            <a:r>
              <a:rPr lang="en-US" dirty="0" smtClean="0">
                <a:latin typeface="Arial" charset="0"/>
                <a:cs typeface="Arial" charset="0"/>
              </a:rPr>
              <a:t>(“semantic integrity constraints”)</a:t>
            </a:r>
            <a:endParaRPr lang="en-US" dirty="0">
              <a:latin typeface="Arial" charset="0"/>
              <a:cs typeface="Arial" charset="0"/>
            </a:endParaRPr>
          </a:p>
          <a:p>
            <a:pPr lvl="1">
              <a:buFont typeface="Wingdings" charset="0"/>
              <a:buChar char="§"/>
            </a:pPr>
            <a:r>
              <a:rPr lang="en-US" b="1" dirty="0">
                <a:latin typeface="Arial" charset="0"/>
                <a:cs typeface="Arial" charset="0"/>
              </a:rPr>
              <a:t>Inherent rules </a:t>
            </a:r>
            <a:r>
              <a:rPr lang="en-US" dirty="0">
                <a:latin typeface="Arial" charset="0"/>
                <a:cs typeface="Arial" charset="0"/>
              </a:rPr>
              <a:t>of the data model</a:t>
            </a:r>
          </a:p>
          <a:p>
            <a:pPr>
              <a:buFont typeface="Wingdings" charset="0"/>
              <a:buChar char="§"/>
            </a:pPr>
            <a:endParaRPr lang="en-US" dirty="0">
              <a:latin typeface="Arial" charset="0"/>
              <a:cs typeface="Arial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/>
              <p14:cNvContentPartPr/>
              <p14:nvPr/>
            </p14:nvContentPartPr>
            <p14:xfrm>
              <a:off x="7316602" y="5878800"/>
              <a:ext cx="8640" cy="1404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07602" y="5868360"/>
                <a:ext cx="29160" cy="3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3374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cs typeface="Arial" charset="0"/>
              </a:rPr>
              <a:t>Advantages of Using the DBMS Approach (cont'd.)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Permitting inferencing and actions using rules</a:t>
            </a:r>
          </a:p>
          <a:p>
            <a:pPr lvl="1">
              <a:buFont typeface="Wingdings" charset="0"/>
              <a:buChar char="§"/>
            </a:pPr>
            <a:r>
              <a:rPr lang="en-US" b="1">
                <a:latin typeface="Arial" charset="0"/>
                <a:cs typeface="Arial" charset="0"/>
              </a:rPr>
              <a:t>Deductive database systems</a:t>
            </a:r>
          </a:p>
          <a:p>
            <a:pPr lvl="2">
              <a:buFont typeface="Arial" charset="0"/>
              <a:buChar char="•"/>
            </a:pPr>
            <a:r>
              <a:rPr lang="en-US">
                <a:latin typeface="Arial" charset="0"/>
                <a:cs typeface="Arial" charset="0"/>
              </a:rPr>
              <a:t>Provide capabilities for defining deduction </a:t>
            </a:r>
            <a:r>
              <a:rPr lang="en-US" b="1">
                <a:latin typeface="Arial" charset="0"/>
                <a:cs typeface="Arial" charset="0"/>
              </a:rPr>
              <a:t>rules</a:t>
            </a:r>
            <a:endParaRPr lang="en-US">
              <a:latin typeface="Arial" charset="0"/>
              <a:cs typeface="Arial" charset="0"/>
            </a:endParaRPr>
          </a:p>
          <a:p>
            <a:pPr lvl="2">
              <a:buFont typeface="Arial" charset="0"/>
              <a:buChar char="•"/>
            </a:pPr>
            <a:r>
              <a:rPr lang="en-US">
                <a:latin typeface="Arial" charset="0"/>
                <a:cs typeface="Arial" charset="0"/>
              </a:rPr>
              <a:t>Inferencing new information from the stored database facts</a:t>
            </a:r>
          </a:p>
          <a:p>
            <a:pPr lvl="1">
              <a:buFont typeface="Wingdings" charset="0"/>
              <a:buChar char="§"/>
            </a:pPr>
            <a:r>
              <a:rPr lang="en-US" b="1">
                <a:latin typeface="Arial" charset="0"/>
                <a:cs typeface="Arial" charset="0"/>
              </a:rPr>
              <a:t>Trigger </a:t>
            </a:r>
          </a:p>
          <a:p>
            <a:pPr lvl="2">
              <a:buFont typeface="Arial" charset="0"/>
              <a:buChar char="•"/>
            </a:pPr>
            <a:r>
              <a:rPr lang="en-US">
                <a:latin typeface="Arial" charset="0"/>
                <a:cs typeface="Arial" charset="0"/>
              </a:rPr>
              <a:t>Rule activated by updates to the table</a:t>
            </a:r>
          </a:p>
          <a:p>
            <a:pPr lvl="1">
              <a:buFont typeface="Wingdings" charset="0"/>
              <a:buChar char="§"/>
            </a:pPr>
            <a:r>
              <a:rPr lang="en-US" b="1">
                <a:latin typeface="Arial" charset="0"/>
                <a:cs typeface="Arial" charset="0"/>
              </a:rPr>
              <a:t>Stored procedures</a:t>
            </a:r>
          </a:p>
          <a:p>
            <a:pPr lvl="2">
              <a:buFont typeface="Arial" charset="0"/>
              <a:buChar char="•"/>
            </a:pPr>
            <a:r>
              <a:rPr lang="en-US">
                <a:latin typeface="Arial" charset="0"/>
                <a:cs typeface="Arial" charset="0"/>
              </a:rPr>
              <a:t>More involved procedures to enforce rules</a:t>
            </a:r>
          </a:p>
        </p:txBody>
      </p:sp>
    </p:spTree>
    <p:extLst>
      <p:ext uri="{BB962C8B-B14F-4D97-AF65-F5344CB8AC3E}">
        <p14:creationId xmlns:p14="http://schemas.microsoft.com/office/powerpoint/2010/main" val="392768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cs typeface="Arial" charset="0"/>
              </a:rPr>
              <a:t>Advantages of Using the DBMS Approach (cont'd.)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Additional implications of using the database approach</a:t>
            </a:r>
          </a:p>
          <a:p>
            <a:pPr lvl="1"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Reduced application development time</a:t>
            </a:r>
          </a:p>
          <a:p>
            <a:pPr lvl="1"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Flexibility</a:t>
            </a:r>
          </a:p>
          <a:p>
            <a:pPr lvl="1"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Availability of up-to-date information</a:t>
            </a:r>
          </a:p>
          <a:p>
            <a:pPr lvl="1"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Economies of scale</a:t>
            </a:r>
          </a:p>
        </p:txBody>
      </p:sp>
    </p:spTree>
    <p:extLst>
      <p:ext uri="{BB962C8B-B14F-4D97-AF65-F5344CB8AC3E}">
        <p14:creationId xmlns:p14="http://schemas.microsoft.com/office/powerpoint/2010/main" val="303348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25475"/>
            <a:ext cx="6778625" cy="539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5619600" y="2198160"/>
              <a:ext cx="21960" cy="2340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13120" y="2194920"/>
                <a:ext cx="33840" cy="3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63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Phases </a:t>
            </a:r>
            <a:r>
              <a:rPr lang="en-US" dirty="0">
                <a:latin typeface="Arial" charset="0"/>
                <a:cs typeface="Arial" charset="0"/>
              </a:rPr>
              <a:t>for designing a database: </a:t>
            </a:r>
            <a:br>
              <a:rPr lang="en-US" dirty="0">
                <a:latin typeface="Arial" charset="0"/>
                <a:cs typeface="Arial" charset="0"/>
              </a:rPr>
            </a:b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charset="0"/>
              <a:buChar char="§"/>
            </a:pPr>
            <a:r>
              <a:rPr lang="en-US" b="1" dirty="0" smtClean="0">
                <a:latin typeface="Arial" charset="0"/>
                <a:cs typeface="Arial" charset="0"/>
              </a:rPr>
              <a:t>Requirements </a:t>
            </a:r>
            <a:r>
              <a:rPr lang="en-US" b="1" dirty="0">
                <a:latin typeface="Arial" charset="0"/>
                <a:cs typeface="Arial" charset="0"/>
              </a:rPr>
              <a:t>specification and analysis</a:t>
            </a:r>
          </a:p>
          <a:p>
            <a:pPr lvl="1">
              <a:buFont typeface="Wingdings" charset="0"/>
              <a:buChar char="§"/>
            </a:pPr>
            <a:r>
              <a:rPr lang="en-US" b="1" dirty="0">
                <a:latin typeface="Arial" charset="0"/>
                <a:cs typeface="Arial" charset="0"/>
              </a:rPr>
              <a:t>Conceptual design</a:t>
            </a:r>
          </a:p>
          <a:p>
            <a:pPr lvl="1">
              <a:buFont typeface="Wingdings" charset="0"/>
              <a:buChar char="§"/>
            </a:pPr>
            <a:r>
              <a:rPr lang="en-US" b="1" dirty="0">
                <a:latin typeface="Arial" charset="0"/>
                <a:cs typeface="Arial" charset="0"/>
              </a:rPr>
              <a:t>Logical design </a:t>
            </a:r>
          </a:p>
          <a:p>
            <a:pPr lvl="1">
              <a:buFont typeface="Wingdings" charset="0"/>
              <a:buChar char="§"/>
            </a:pPr>
            <a:r>
              <a:rPr lang="en-US" b="1" dirty="0">
                <a:latin typeface="Arial" charset="0"/>
                <a:cs typeface="Arial" charset="0"/>
              </a:rPr>
              <a:t>Physical </a:t>
            </a:r>
            <a:r>
              <a:rPr lang="en-US" b="1" dirty="0" smtClean="0">
                <a:latin typeface="Arial" charset="0"/>
                <a:cs typeface="Arial" charset="0"/>
              </a:rPr>
              <a:t>design</a:t>
            </a:r>
          </a:p>
          <a:p>
            <a:pPr lvl="1">
              <a:buFont typeface="Wingdings" charset="0"/>
              <a:buChar char="§"/>
            </a:pPr>
            <a:endParaRPr lang="en-US" b="1" dirty="0">
              <a:latin typeface="Arial" charset="0"/>
              <a:cs typeface="Arial" charset="0"/>
            </a:endParaRPr>
          </a:p>
          <a:p>
            <a:pPr lvl="1">
              <a:buFont typeface="Wingdings" charset="0"/>
              <a:buChar char="§"/>
            </a:pPr>
            <a:r>
              <a:rPr lang="en-US" b="1" dirty="0" smtClean="0">
                <a:latin typeface="Arial" charset="0"/>
                <a:cs typeface="Arial" charset="0"/>
              </a:rPr>
              <a:t>(This is similar to Systems Analysis, and indeed is part of that process.)</a:t>
            </a:r>
            <a:endParaRPr lang="en-US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7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Insulation Between Programs and Data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§"/>
            </a:pPr>
            <a:r>
              <a:rPr lang="en-US" b="1">
                <a:latin typeface="Arial" charset="0"/>
                <a:cs typeface="Arial" charset="0"/>
              </a:rPr>
              <a:t>Program-data independence</a:t>
            </a:r>
          </a:p>
          <a:p>
            <a:pPr lvl="1"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Structure of data files is stored in DBMS catalog separately from access programs</a:t>
            </a:r>
          </a:p>
          <a:p>
            <a:pPr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Program-operation independence	</a:t>
            </a:r>
          </a:p>
          <a:p>
            <a:pPr lvl="1">
              <a:buFont typeface="Wingdings" charset="0"/>
              <a:buChar char="§"/>
            </a:pPr>
            <a:r>
              <a:rPr lang="en-US" b="1">
                <a:latin typeface="Arial" charset="0"/>
                <a:cs typeface="Arial" charset="0"/>
              </a:rPr>
              <a:t>Operations</a:t>
            </a:r>
            <a:r>
              <a:rPr lang="en-US">
                <a:latin typeface="Arial" charset="0"/>
                <a:cs typeface="Arial" charset="0"/>
              </a:rPr>
              <a:t> specified in two parts:</a:t>
            </a:r>
          </a:p>
          <a:p>
            <a:pPr lvl="2">
              <a:buFont typeface="Arial" charset="0"/>
              <a:buChar char="•"/>
            </a:pPr>
            <a:r>
              <a:rPr lang="en-US">
                <a:latin typeface="Arial" charset="0"/>
                <a:cs typeface="Arial" charset="0"/>
              </a:rPr>
              <a:t>Interface includes operation name and data types of its arguments </a:t>
            </a:r>
          </a:p>
          <a:p>
            <a:pPr lvl="2">
              <a:buFont typeface="Arial" charset="0"/>
              <a:buChar char="•"/>
            </a:pPr>
            <a:r>
              <a:rPr lang="en-US">
                <a:latin typeface="Arial" charset="0"/>
                <a:cs typeface="Arial" charset="0"/>
              </a:rPr>
              <a:t>Implementation can be changed without affecting the interface</a:t>
            </a:r>
          </a:p>
        </p:txBody>
      </p:sp>
    </p:spTree>
    <p:extLst>
      <p:ext uri="{BB962C8B-B14F-4D97-AF65-F5344CB8AC3E}">
        <p14:creationId xmlns:p14="http://schemas.microsoft.com/office/powerpoint/2010/main" val="86326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cs typeface="Arial" charset="0"/>
              </a:rPr>
              <a:t>Support of Multiple Views of the Data</a:t>
            </a:r>
          </a:p>
        </p:txBody>
      </p:sp>
      <p:sp>
        <p:nvSpPr>
          <p:cNvPr id="2867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§"/>
            </a:pPr>
            <a:r>
              <a:rPr lang="en-US" b="1" dirty="0">
                <a:latin typeface="Arial" charset="0"/>
                <a:cs typeface="Arial" charset="0"/>
              </a:rPr>
              <a:t>View </a:t>
            </a:r>
            <a:r>
              <a:rPr lang="en-US" b="1" dirty="0" smtClean="0">
                <a:latin typeface="Arial" charset="0"/>
                <a:cs typeface="Arial" charset="0"/>
              </a:rPr>
              <a:t>(more of this in Chapter 2)</a:t>
            </a:r>
            <a:endParaRPr lang="en-US" b="1" dirty="0">
              <a:latin typeface="Arial" charset="0"/>
              <a:cs typeface="Arial" charset="0"/>
            </a:endParaRPr>
          </a:p>
          <a:p>
            <a:pPr lvl="1"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Subset of the database </a:t>
            </a:r>
          </a:p>
          <a:p>
            <a:pPr lvl="1"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Contains </a:t>
            </a:r>
            <a:r>
              <a:rPr lang="en-US" b="1" dirty="0">
                <a:latin typeface="Arial" charset="0"/>
                <a:cs typeface="Arial" charset="0"/>
              </a:rPr>
              <a:t>virtual data </a:t>
            </a:r>
            <a:r>
              <a:rPr lang="en-US" dirty="0">
                <a:latin typeface="Arial" charset="0"/>
                <a:cs typeface="Arial" charset="0"/>
              </a:rPr>
              <a:t>derived from the database files but is not explicitly stored</a:t>
            </a:r>
          </a:p>
          <a:p>
            <a:pPr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Multiuser DBMS </a:t>
            </a:r>
          </a:p>
          <a:p>
            <a:pPr lvl="1"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Users have a variety of distinct applications</a:t>
            </a:r>
          </a:p>
          <a:p>
            <a:pPr lvl="1"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Must provide facilities for defining multiple views</a:t>
            </a:r>
          </a:p>
        </p:txBody>
      </p:sp>
    </p:spTree>
    <p:extLst>
      <p:ext uri="{BB962C8B-B14F-4D97-AF65-F5344CB8AC3E}">
        <p14:creationId xmlns:p14="http://schemas.microsoft.com/office/powerpoint/2010/main" val="137450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0"/>
              <a:buChar char="§"/>
            </a:pPr>
            <a:r>
              <a:rPr lang="en-US" b="1" dirty="0">
                <a:latin typeface="Arial" charset="0"/>
                <a:cs typeface="Arial" charset="0"/>
              </a:rPr>
              <a:t>Data abstraction</a:t>
            </a:r>
          </a:p>
          <a:p>
            <a:pPr lvl="1"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Allows program-data independence and program-operation independence</a:t>
            </a:r>
          </a:p>
          <a:p>
            <a:pPr>
              <a:buFont typeface="Wingdings" charset="0"/>
              <a:buChar char="§"/>
            </a:pPr>
            <a:r>
              <a:rPr lang="en-US" b="1" dirty="0">
                <a:latin typeface="Arial" charset="0"/>
                <a:cs typeface="Arial" charset="0"/>
              </a:rPr>
              <a:t>Conceptual representation </a:t>
            </a:r>
            <a:r>
              <a:rPr lang="en-US" dirty="0">
                <a:latin typeface="Arial" charset="0"/>
                <a:cs typeface="Arial" charset="0"/>
              </a:rPr>
              <a:t>of data</a:t>
            </a:r>
          </a:p>
          <a:p>
            <a:pPr lvl="1"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Does not include details of how data is stored or how operations are implemented</a:t>
            </a:r>
          </a:p>
          <a:p>
            <a:pPr>
              <a:buFont typeface="Wingdings" charset="0"/>
              <a:buChar char="§"/>
            </a:pPr>
            <a:r>
              <a:rPr lang="en-US" b="1" dirty="0">
                <a:latin typeface="Arial" charset="0"/>
                <a:cs typeface="Arial" charset="0"/>
              </a:rPr>
              <a:t>Data model </a:t>
            </a:r>
          </a:p>
          <a:p>
            <a:pPr lvl="1"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Type of data abstraction used to provide conceptual </a:t>
            </a:r>
            <a:r>
              <a:rPr lang="en-US" dirty="0" smtClean="0">
                <a:latin typeface="Arial" charset="0"/>
                <a:cs typeface="Arial" charset="0"/>
              </a:rPr>
              <a:t>representation (discussed more fully in Chapter 2)  Think:  </a:t>
            </a:r>
            <a:r>
              <a:rPr lang="en-US" dirty="0" err="1" smtClean="0">
                <a:latin typeface="Arial" charset="0"/>
                <a:cs typeface="Arial" charset="0"/>
              </a:rPr>
              <a:t>lego</a:t>
            </a:r>
            <a:r>
              <a:rPr lang="en-US" dirty="0" smtClean="0">
                <a:latin typeface="Arial" charset="0"/>
                <a:cs typeface="Arial" charset="0"/>
              </a:rPr>
              <a:t> blocks vs. magna tiles.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66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cs typeface="Arial" charset="0"/>
              </a:rPr>
              <a:t>Data Abstraction</a:t>
            </a:r>
          </a:p>
        </p:txBody>
      </p:sp>
    </p:spTree>
    <p:extLst>
      <p:ext uri="{BB962C8B-B14F-4D97-AF65-F5344CB8AC3E}">
        <p14:creationId xmlns:p14="http://schemas.microsoft.com/office/powerpoint/2010/main" val="202973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database?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Centralized to separate to shared:  from file processing to databases</a:t>
            </a:r>
          </a:p>
          <a:p>
            <a:r>
              <a:rPr lang="en-US" dirty="0" smtClean="0"/>
              <a:t>Example:  Redundancy vs. Integrity vs. Security  (It’s a tradeoff, duh)</a:t>
            </a:r>
          </a:p>
          <a:p>
            <a:r>
              <a:rPr lang="en-US" dirty="0" smtClean="0"/>
              <a:t>Need extra layer of management (DBMS)</a:t>
            </a:r>
          </a:p>
          <a:p>
            <a:pPr lvl="1"/>
            <a:r>
              <a:rPr lang="en-US" dirty="0" smtClean="0"/>
              <a:t>Analogous to an OS, but for data</a:t>
            </a:r>
          </a:p>
          <a:p>
            <a:pPr lvl="1"/>
            <a:r>
              <a:rPr lang="en-US" dirty="0" smtClean="0"/>
              <a:t>Resource manager and interface provider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22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Design a DB?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4283"/>
          </a:xfrm>
        </p:spPr>
        <p:txBody>
          <a:bodyPr/>
          <a:lstStyle/>
          <a:p>
            <a:r>
              <a:rPr lang="en-US" dirty="0" smtClean="0"/>
              <a:t>Identify the entities that are relevant</a:t>
            </a:r>
          </a:p>
          <a:p>
            <a:pPr lvl="1"/>
            <a:r>
              <a:rPr lang="en-US" dirty="0" smtClean="0"/>
              <a:t>Identify attributes of those entities</a:t>
            </a:r>
          </a:p>
          <a:p>
            <a:r>
              <a:rPr lang="en-US" dirty="0" smtClean="0"/>
              <a:t>Identify the relationships between and among those entities</a:t>
            </a:r>
          </a:p>
          <a:p>
            <a:r>
              <a:rPr lang="en-US" dirty="0" smtClean="0"/>
              <a:t>Organize those entities and relationships such that they can provide useful information while maintaining data integrity, and eliminating data redundancy and data anomalies.</a:t>
            </a:r>
          </a:p>
          <a:p>
            <a:pPr lvl="1"/>
            <a:r>
              <a:rPr lang="en-US" dirty="0" smtClean="0"/>
              <a:t>A good modeling tool is an ER Diagram (ERD)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640080" y="27838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08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Features of a DB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§"/>
            </a:pPr>
            <a:r>
              <a:rPr lang="en-US" b="1" dirty="0">
                <a:latin typeface="Arial" charset="0"/>
                <a:cs typeface="Arial" charset="0"/>
              </a:rPr>
              <a:t>Meta-data</a:t>
            </a:r>
          </a:p>
          <a:p>
            <a:pPr lvl="1"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Database definition or descriptive information </a:t>
            </a:r>
          </a:p>
          <a:p>
            <a:pPr lvl="1"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Stored by the DBMS in the form of a database catalog or dictionary</a:t>
            </a:r>
          </a:p>
          <a:p>
            <a:pPr>
              <a:buFont typeface="Wingdings" charset="0"/>
              <a:buChar char="§"/>
            </a:pPr>
            <a:r>
              <a:rPr lang="en-US" b="1" dirty="0">
                <a:latin typeface="Arial" charset="0"/>
                <a:cs typeface="Arial" charset="0"/>
              </a:rPr>
              <a:t>Manipulating</a:t>
            </a:r>
            <a:r>
              <a:rPr lang="en-US" dirty="0">
                <a:latin typeface="Arial" charset="0"/>
                <a:cs typeface="Arial" charset="0"/>
              </a:rPr>
              <a:t> a database</a:t>
            </a:r>
          </a:p>
          <a:p>
            <a:pPr lvl="1"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Query and update the database </a:t>
            </a:r>
            <a:r>
              <a:rPr lang="en-US" dirty="0" err="1">
                <a:latin typeface="Arial" charset="0"/>
                <a:cs typeface="Arial" charset="0"/>
              </a:rPr>
              <a:t>miniworld</a:t>
            </a:r>
            <a:r>
              <a:rPr lang="en-US" dirty="0">
                <a:latin typeface="Arial" charset="0"/>
                <a:cs typeface="Arial" charset="0"/>
              </a:rPr>
              <a:t> </a:t>
            </a:r>
          </a:p>
          <a:p>
            <a:pPr lvl="1"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Generate reports</a:t>
            </a:r>
          </a:p>
        </p:txBody>
      </p:sp>
    </p:spTree>
    <p:extLst>
      <p:ext uri="{BB962C8B-B14F-4D97-AF65-F5344CB8AC3E}">
        <p14:creationId xmlns:p14="http://schemas.microsoft.com/office/powerpoint/2010/main" val="32008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>Types of DBs </a:t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(based on types of data)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§"/>
            </a:pPr>
            <a:r>
              <a:rPr lang="en-US" b="1">
                <a:latin typeface="Arial" charset="0"/>
                <a:cs typeface="Arial" charset="0"/>
              </a:rPr>
              <a:t>Traditional database applications</a:t>
            </a:r>
          </a:p>
          <a:p>
            <a:pPr lvl="1"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Store textual or numeric information</a:t>
            </a:r>
          </a:p>
          <a:p>
            <a:pPr>
              <a:buFont typeface="Wingdings" charset="0"/>
              <a:buChar char="§"/>
            </a:pPr>
            <a:r>
              <a:rPr lang="en-US" b="1">
                <a:latin typeface="Arial" charset="0"/>
                <a:cs typeface="Arial" charset="0"/>
              </a:rPr>
              <a:t>Multimedia databases</a:t>
            </a:r>
          </a:p>
          <a:p>
            <a:pPr lvl="1"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Store images, audio clips, and video streams digitally</a:t>
            </a:r>
          </a:p>
          <a:p>
            <a:pPr>
              <a:buFont typeface="Wingdings" charset="0"/>
              <a:buChar char="§"/>
            </a:pPr>
            <a:r>
              <a:rPr lang="en-US" b="1">
                <a:latin typeface="Arial" charset="0"/>
                <a:cs typeface="Arial" charset="0"/>
              </a:rPr>
              <a:t>Geographic information systems (GIS) </a:t>
            </a:r>
          </a:p>
          <a:p>
            <a:pPr lvl="1"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Store and analyze maps, weather data, and satellite images</a:t>
            </a:r>
          </a:p>
        </p:txBody>
      </p:sp>
    </p:spTree>
    <p:extLst>
      <p:ext uri="{BB962C8B-B14F-4D97-AF65-F5344CB8AC3E}">
        <p14:creationId xmlns:p14="http://schemas.microsoft.com/office/powerpoint/2010/main" val="161157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"/>
          <p:cNvSpPr>
            <a:spLocks noGrp="1"/>
          </p:cNvSpPr>
          <p:nvPr>
            <p:ph type="title"/>
          </p:nvPr>
        </p:nvSpPr>
        <p:spPr>
          <a:xfrm>
            <a:off x="457200" y="295276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>Types of Data Retrieval and Control</a:t>
            </a:r>
            <a:r>
              <a:rPr lang="en-US" dirty="0">
                <a:latin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 (related to DBs)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0"/>
              <a:buChar char="§"/>
            </a:pPr>
            <a:r>
              <a:rPr lang="en-US" b="1" dirty="0" smtClean="0">
                <a:latin typeface="Arial" charset="0"/>
                <a:cs typeface="Arial" charset="0"/>
              </a:rPr>
              <a:t>OLTP (online transaction processing) “conventional” </a:t>
            </a:r>
            <a:r>
              <a:rPr lang="en-US" b="1" dirty="0" err="1" smtClean="0">
                <a:latin typeface="Arial" charset="0"/>
                <a:cs typeface="Arial" charset="0"/>
              </a:rPr>
              <a:t>DBs.</a:t>
            </a:r>
            <a:endParaRPr lang="en-US" b="1" dirty="0" smtClean="0">
              <a:latin typeface="Arial" charset="0"/>
              <a:cs typeface="Arial" charset="0"/>
            </a:endParaRPr>
          </a:p>
          <a:p>
            <a:pPr>
              <a:buFont typeface="Wingdings" charset="0"/>
              <a:buChar char="§"/>
            </a:pPr>
            <a:r>
              <a:rPr lang="en-US" b="1" dirty="0" smtClean="0">
                <a:latin typeface="Arial" charset="0"/>
                <a:cs typeface="Arial" charset="0"/>
              </a:rPr>
              <a:t>Data </a:t>
            </a:r>
            <a:r>
              <a:rPr lang="en-US" b="1" dirty="0">
                <a:latin typeface="Arial" charset="0"/>
                <a:cs typeface="Arial" charset="0"/>
              </a:rPr>
              <a:t>warehouses and online analytical processing (OLAP) systems </a:t>
            </a:r>
          </a:p>
          <a:p>
            <a:pPr lvl="1"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Extract and analyze useful business information from very large databases </a:t>
            </a:r>
          </a:p>
          <a:p>
            <a:pPr lvl="1"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Support </a:t>
            </a:r>
            <a:r>
              <a:rPr lang="en-US" b="1" dirty="0">
                <a:latin typeface="Arial" charset="0"/>
                <a:cs typeface="Arial" charset="0"/>
              </a:rPr>
              <a:t>decision </a:t>
            </a:r>
            <a:r>
              <a:rPr lang="en-US" b="1" dirty="0" smtClean="0">
                <a:latin typeface="Arial" charset="0"/>
                <a:cs typeface="Arial" charset="0"/>
              </a:rPr>
              <a:t>making</a:t>
            </a:r>
          </a:p>
          <a:p>
            <a:pPr>
              <a:buFont typeface="Wingdings" charset="0"/>
              <a:buChar char="§"/>
            </a:pPr>
            <a:r>
              <a:rPr lang="en-US" dirty="0" smtClean="0">
                <a:latin typeface="Arial" charset="0"/>
                <a:cs typeface="Arial" charset="0"/>
              </a:rPr>
              <a:t>Data Mining</a:t>
            </a:r>
          </a:p>
          <a:p>
            <a:pPr>
              <a:buFont typeface="Wingdings" charset="0"/>
              <a:buChar char="§"/>
            </a:pPr>
            <a:r>
              <a:rPr lang="en-US" b="1" dirty="0" smtClean="0">
                <a:latin typeface="Arial" charset="0"/>
                <a:cs typeface="Arial" charset="0"/>
              </a:rPr>
              <a:t>Real</a:t>
            </a:r>
            <a:r>
              <a:rPr lang="en-US" b="1" dirty="0">
                <a:latin typeface="Arial" charset="0"/>
                <a:cs typeface="Arial" charset="0"/>
              </a:rPr>
              <a:t>-time and active database technology </a:t>
            </a:r>
          </a:p>
          <a:p>
            <a:pPr lvl="1"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Control industrial and manufacturing processes</a:t>
            </a:r>
          </a:p>
        </p:txBody>
      </p:sp>
    </p:spTree>
    <p:extLst>
      <p:ext uri="{BB962C8B-B14F-4D97-AF65-F5344CB8AC3E}">
        <p14:creationId xmlns:p14="http://schemas.microsoft.com/office/powerpoint/2010/main" val="398589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DBMS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49800"/>
          </a:xfrm>
        </p:spPr>
        <p:txBody>
          <a:bodyPr>
            <a:normAutofit/>
          </a:bodyPr>
          <a:lstStyle/>
          <a:p>
            <a:pPr>
              <a:buFont typeface="Wingdings" charset="0"/>
              <a:buChar char="§"/>
            </a:pPr>
            <a:r>
              <a:rPr lang="en-US" b="1" dirty="0" smtClean="0">
                <a:latin typeface="Arial" charset="0"/>
                <a:cs typeface="Arial" charset="0"/>
              </a:rPr>
              <a:t>Database </a:t>
            </a:r>
            <a:r>
              <a:rPr lang="en-US" b="1" dirty="0">
                <a:latin typeface="Arial" charset="0"/>
                <a:cs typeface="Arial" charset="0"/>
              </a:rPr>
              <a:t>management system (DBMS) </a:t>
            </a:r>
          </a:p>
          <a:p>
            <a:pPr lvl="1"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Collection of programs </a:t>
            </a:r>
          </a:p>
          <a:p>
            <a:pPr lvl="1">
              <a:buFont typeface="Wingdings" charset="0"/>
              <a:buChar char="§"/>
            </a:pPr>
            <a:r>
              <a:rPr lang="en-US" dirty="0">
                <a:latin typeface="Arial" charset="0"/>
                <a:cs typeface="Arial" charset="0"/>
              </a:rPr>
              <a:t>Enables users to create and maintain a </a:t>
            </a:r>
            <a:r>
              <a:rPr lang="en-US" dirty="0" smtClean="0">
                <a:latin typeface="Arial" charset="0"/>
                <a:cs typeface="Arial" charset="0"/>
              </a:rPr>
              <a:t>database (provides user interface and tools)</a:t>
            </a:r>
          </a:p>
          <a:p>
            <a:pPr lvl="1">
              <a:buFont typeface="Wingdings" charset="0"/>
              <a:buChar char="§"/>
            </a:pPr>
            <a:r>
              <a:rPr lang="en-US" dirty="0" smtClean="0">
                <a:latin typeface="Arial" charset="0"/>
                <a:cs typeface="Arial" charset="0"/>
              </a:rPr>
              <a:t>Manages the resources (provides access, security, concurrency controls)</a:t>
            </a:r>
          </a:p>
          <a:p>
            <a:pPr lvl="2">
              <a:buFont typeface="Wingdings" charset="0"/>
              <a:buChar char="§"/>
            </a:pPr>
            <a:r>
              <a:rPr lang="en-US" dirty="0" smtClean="0">
                <a:latin typeface="Arial" charset="0"/>
                <a:cs typeface="Arial" charset="0"/>
              </a:rPr>
              <a:t>Concurrency:  Ensure </a:t>
            </a:r>
            <a:r>
              <a:rPr lang="en-US" dirty="0">
                <a:latin typeface="Arial" charset="0"/>
                <a:cs typeface="Arial" charset="0"/>
              </a:rPr>
              <a:t>that several users trying to update the same data do so in a controlled manner </a:t>
            </a:r>
          </a:p>
          <a:p>
            <a:pPr lvl="3">
              <a:buFont typeface="Arial" charset="0"/>
              <a:buChar char="•"/>
            </a:pPr>
            <a:r>
              <a:rPr lang="en-US" sz="2400" dirty="0">
                <a:latin typeface="Arial" charset="0"/>
                <a:cs typeface="Arial" charset="0"/>
              </a:rPr>
              <a:t>Result of the updates is correct</a:t>
            </a:r>
          </a:p>
          <a:p>
            <a:pPr lvl="2">
              <a:buFont typeface="Wingdings" charset="0"/>
              <a:buChar char="§"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66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cs typeface="Arial" charset="0"/>
              </a:rPr>
              <a:t>Advantages of Using the DBMS Approach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Controlling redundancy</a:t>
            </a:r>
          </a:p>
          <a:p>
            <a:pPr lvl="1">
              <a:buFont typeface="Wingdings" charset="0"/>
              <a:buChar char="§"/>
            </a:pPr>
            <a:r>
              <a:rPr lang="en-US" b="1">
                <a:latin typeface="Arial" charset="0"/>
                <a:cs typeface="Arial" charset="0"/>
              </a:rPr>
              <a:t>Data normalization </a:t>
            </a:r>
          </a:p>
          <a:p>
            <a:pPr lvl="1">
              <a:buFont typeface="Wingdings" charset="0"/>
              <a:buChar char="§"/>
            </a:pPr>
            <a:r>
              <a:rPr lang="en-US" b="1">
                <a:latin typeface="Arial" charset="0"/>
                <a:cs typeface="Arial" charset="0"/>
              </a:rPr>
              <a:t>Denormalization</a:t>
            </a:r>
          </a:p>
          <a:p>
            <a:pPr lvl="2">
              <a:buFont typeface="Arial" charset="0"/>
              <a:buChar char="•"/>
            </a:pPr>
            <a:r>
              <a:rPr lang="en-US">
                <a:latin typeface="Arial" charset="0"/>
                <a:cs typeface="Arial" charset="0"/>
              </a:rPr>
              <a:t>Sometimes necessary to use </a:t>
            </a:r>
            <a:r>
              <a:rPr lang="en-US" b="1">
                <a:latin typeface="Arial" charset="0"/>
                <a:cs typeface="Arial" charset="0"/>
              </a:rPr>
              <a:t>controlled redundancy</a:t>
            </a:r>
            <a:r>
              <a:rPr lang="en-US">
                <a:latin typeface="Arial" charset="0"/>
                <a:cs typeface="Arial" charset="0"/>
              </a:rPr>
              <a:t> to improve the performance of queries</a:t>
            </a:r>
          </a:p>
          <a:p>
            <a:pPr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Restricting unauthorized access</a:t>
            </a:r>
          </a:p>
          <a:p>
            <a:pPr lvl="1"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Security and authorization subsystem</a:t>
            </a:r>
          </a:p>
          <a:p>
            <a:pPr lvl="1"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Privileged software</a:t>
            </a:r>
          </a:p>
        </p:txBody>
      </p:sp>
    </p:spTree>
    <p:extLst>
      <p:ext uri="{BB962C8B-B14F-4D97-AF65-F5344CB8AC3E}">
        <p14:creationId xmlns:p14="http://schemas.microsoft.com/office/powerpoint/2010/main" val="414524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rial" charset="0"/>
                <a:cs typeface="Arial" charset="0"/>
              </a:rPr>
              <a:t>Advantages of Using the DBMS Approach (cont'd.)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Providing backup and recovery</a:t>
            </a:r>
          </a:p>
          <a:p>
            <a:pPr lvl="1">
              <a:buFont typeface="Wingdings" charset="0"/>
              <a:buChar char="§"/>
            </a:pPr>
            <a:r>
              <a:rPr lang="en-US" b="1">
                <a:latin typeface="Arial" charset="0"/>
                <a:cs typeface="Arial" charset="0"/>
              </a:rPr>
              <a:t>Backup and recovery subsystem </a:t>
            </a:r>
            <a:r>
              <a:rPr lang="en-US">
                <a:latin typeface="Arial" charset="0"/>
                <a:cs typeface="Arial" charset="0"/>
              </a:rPr>
              <a:t>of the DBMS is responsible for recovery</a:t>
            </a:r>
          </a:p>
          <a:p>
            <a:pPr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Providing multiple user interfaces</a:t>
            </a:r>
          </a:p>
          <a:p>
            <a:pPr lvl="1">
              <a:buFont typeface="Wingdings" charset="0"/>
              <a:buChar char="§"/>
            </a:pPr>
            <a:r>
              <a:rPr lang="en-US" b="1">
                <a:latin typeface="Arial" charset="0"/>
                <a:cs typeface="Arial" charset="0"/>
              </a:rPr>
              <a:t>Graphical user interfaces (GUIs)</a:t>
            </a:r>
          </a:p>
          <a:p>
            <a:pPr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Representing complex relationships among data</a:t>
            </a:r>
          </a:p>
          <a:p>
            <a:pPr lvl="1">
              <a:buFont typeface="Wingdings" charset="0"/>
              <a:buChar char="§"/>
            </a:pPr>
            <a:r>
              <a:rPr lang="en-US">
                <a:latin typeface="Arial" charset="0"/>
                <a:cs typeface="Arial" charset="0"/>
              </a:rPr>
              <a:t>May include numerous varieties of data that are interrelated in many ways</a:t>
            </a:r>
          </a:p>
        </p:txBody>
      </p:sp>
    </p:spTree>
    <p:extLst>
      <p:ext uri="{BB962C8B-B14F-4D97-AF65-F5344CB8AC3E}">
        <p14:creationId xmlns:p14="http://schemas.microsoft.com/office/powerpoint/2010/main" val="5278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714</Words>
  <Application>Microsoft Office PowerPoint</Application>
  <PresentationFormat>On-screen Show (4:3)</PresentationFormat>
  <Paragraphs>116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What is a database? (a supplement, not a substitute for Chapter 1…) some slides copied/modified from text</vt:lpstr>
      <vt:lpstr>Why a database?</vt:lpstr>
      <vt:lpstr>How to Design a DB?</vt:lpstr>
      <vt:lpstr>Features of a DB</vt:lpstr>
      <vt:lpstr>Types of DBs  (based on types of data)</vt:lpstr>
      <vt:lpstr>Types of Data Retrieval and Control  (related to DBs)</vt:lpstr>
      <vt:lpstr>DBMS</vt:lpstr>
      <vt:lpstr>Advantages of Using the DBMS Approach</vt:lpstr>
      <vt:lpstr>Advantages of Using the DBMS Approach (cont'd.)</vt:lpstr>
      <vt:lpstr>Advantages of Using the DBMS Approach (cont'd.)</vt:lpstr>
      <vt:lpstr>Advantages of Using the DBMS Approach (cont'd.)</vt:lpstr>
      <vt:lpstr>Advantages of Using the DBMS Approach (cont'd.)</vt:lpstr>
      <vt:lpstr>PowerPoint Presentation</vt:lpstr>
      <vt:lpstr> Phases for designing a database:  </vt:lpstr>
      <vt:lpstr>Insulation Between Programs and Data</vt:lpstr>
      <vt:lpstr>Support of Multiple Views of the Data</vt:lpstr>
      <vt:lpstr>Data Abstraction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database? (not a substitute for Chapter 1…)</dc:title>
  <dc:creator>Channah Naiman</dc:creator>
  <cp:lastModifiedBy>Channah</cp:lastModifiedBy>
  <cp:revision>16</cp:revision>
  <cp:lastPrinted>2015-07-20T15:09:39Z</cp:lastPrinted>
  <dcterms:created xsi:type="dcterms:W3CDTF">2015-07-16T23:35:19Z</dcterms:created>
  <dcterms:modified xsi:type="dcterms:W3CDTF">2015-08-11T19:04:06Z</dcterms:modified>
</cp:coreProperties>
</file>